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png>
</file>

<file path=ppt/media/image2.png>
</file>

<file path=ppt/media/image20.gif>
</file>

<file path=ppt/media/image21.gif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edd0bea97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6edd0bea9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6edd0bea97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6edd0bea9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6edd0bea9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6edd0bea9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6edd0bea9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6edd0bea9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6edd0bea9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6edd0bea9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cfc081a2e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cfc081a2e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cfc081a2e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cfc081a2e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6edd0bea9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6edd0bea9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6edd0bea97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6edd0bea9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edd0bea9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edd0bea9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7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1.gif"/><Relationship Id="rId6" Type="http://schemas.openxmlformats.org/officeDocument/2006/relationships/image" Target="../media/image2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16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3.png"/><Relationship Id="rId8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835413" y="997900"/>
            <a:ext cx="3758400" cy="22722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Intel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Engineers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 ECE 3992</a:t>
            </a:r>
            <a:endParaRPr b="1" sz="14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320725" y="4281925"/>
            <a:ext cx="4478100" cy="3786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Semrah Odobasic, Logan Allen, Jin Jeong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b="18820" l="12972" r="9490" t="6907"/>
          <a:stretch/>
        </p:blipFill>
        <p:spPr>
          <a:xfrm>
            <a:off x="525738" y="871400"/>
            <a:ext cx="3474900" cy="2525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79900" y="4679400"/>
            <a:ext cx="464102" cy="464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437200"/>
            <a:ext cx="8520600" cy="464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FF9900"/>
                </a:solidFill>
                <a:highlight>
                  <a:srgbClr val="FFFFFF"/>
                </a:highlight>
              </a:rPr>
              <a:t>Display 3D Data to LED Matrix </a:t>
            </a:r>
            <a:r>
              <a:rPr b="1" lang="en" sz="1800">
                <a:highlight>
                  <a:schemeClr val="lt1"/>
                </a:highlight>
              </a:rPr>
              <a:t>  				      Medium Risk [In-Progress]</a:t>
            </a:r>
            <a:endParaRPr b="1" i="1" sz="1800">
              <a:solidFill>
                <a:srgbClr val="FF9900"/>
              </a:solidFill>
            </a:endParaRPr>
          </a:p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3673800" y="1218525"/>
            <a:ext cx="5158500" cy="3416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Update Animation Based on RPM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Matrix Switches Frames 24 Times a Rotation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Pico uses the IR sensor RPM to Change Speed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In Progress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Matrix switches based on RPM correctly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Current Image is not Fully Accurate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Most Likely from Rotation of Cube in Blender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Rework Blender Animation for an Easier Image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9900" y="4679400"/>
            <a:ext cx="464102" cy="46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 rotWithShape="1">
          <a:blip r:embed="rId5">
            <a:alphaModFix/>
          </a:blip>
          <a:srcRect b="5143" l="35012" r="39306" t="6172"/>
          <a:stretch/>
        </p:blipFill>
        <p:spPr>
          <a:xfrm>
            <a:off x="893625" y="1218525"/>
            <a:ext cx="1756050" cy="3416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311700" y="452925"/>
            <a:ext cx="8520600" cy="464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highlight>
                  <a:srgbClr val="FFFFFF"/>
                </a:highlight>
              </a:rPr>
              <a:t>Future Plans | </a:t>
            </a:r>
            <a:r>
              <a:rPr b="1" lang="en" sz="1800">
                <a:highlight>
                  <a:srgbClr val="FFFFFF"/>
                </a:highlight>
              </a:rPr>
              <a:t>Stretch</a:t>
            </a:r>
            <a:r>
              <a:rPr b="1" lang="en" sz="1800">
                <a:highlight>
                  <a:srgbClr val="FFFFFF"/>
                </a:highlight>
              </a:rPr>
              <a:t> Goals</a:t>
            </a:r>
            <a:endParaRPr b="1" i="1" sz="1800"/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9900" y="4679400"/>
            <a:ext cx="464102" cy="464102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3474200" y="1146400"/>
            <a:ext cx="5358000" cy="3416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Different Style of Volumetric Display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Swept-Volume Display (Current)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Static Volumetric Display</a:t>
            </a:r>
            <a:endParaRPr b="1"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b="1" lang="en">
                <a:solidFill>
                  <a:schemeClr val="dk1"/>
                </a:solidFill>
              </a:rPr>
              <a:t>No Moving Parts</a:t>
            </a:r>
            <a:endParaRPr b="1"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b="1" lang="en">
                <a:solidFill>
                  <a:schemeClr val="dk1"/>
                </a:solidFill>
              </a:rPr>
              <a:t>LEDs preplaced in 3D Space</a:t>
            </a:r>
            <a:endParaRPr b="1"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b="1" lang="en">
                <a:solidFill>
                  <a:schemeClr val="dk1"/>
                </a:solidFill>
              </a:rPr>
              <a:t>Lasers in a Gas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Augment Current Design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Bigger Display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Bigger Motor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RGB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Many More </a:t>
            </a:r>
            <a:r>
              <a:rPr b="1" lang="en">
                <a:solidFill>
                  <a:schemeClr val="dk1"/>
                </a:solidFill>
              </a:rPr>
              <a:t>Possibilities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Still Need to Think About it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6475" y="3039448"/>
            <a:ext cx="2703950" cy="1523352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1" name="Google Shape;151;p23"/>
          <p:cNvPicPr preferRelativeResize="0"/>
          <p:nvPr/>
        </p:nvPicPr>
        <p:blipFill rotWithShape="1">
          <a:blip r:embed="rId6">
            <a:alphaModFix/>
          </a:blip>
          <a:srcRect b="20021" l="0" r="0" t="16072"/>
          <a:stretch/>
        </p:blipFill>
        <p:spPr>
          <a:xfrm>
            <a:off x="346473" y="1146400"/>
            <a:ext cx="2703952" cy="1727963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464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Agenda</a:t>
            </a:r>
            <a:endParaRPr b="1" sz="1800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40375"/>
            <a:ext cx="3974100" cy="3416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i="1" lang="en">
                <a:solidFill>
                  <a:schemeClr val="dk1"/>
                </a:solidFill>
              </a:rPr>
              <a:t>The Project</a:t>
            </a:r>
            <a:endParaRPr b="1" i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i="1" lang="en">
                <a:solidFill>
                  <a:schemeClr val="dk1"/>
                </a:solidFill>
              </a:rPr>
              <a:t>Overview of the entire project</a:t>
            </a:r>
            <a:endParaRPr b="1" i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i="1" lang="en">
                <a:solidFill>
                  <a:schemeClr val="dk1"/>
                </a:solidFill>
              </a:rPr>
              <a:t>Risk A</a:t>
            </a:r>
            <a:r>
              <a:rPr b="1" i="1" lang="en">
                <a:solidFill>
                  <a:schemeClr val="dk1"/>
                </a:solidFill>
              </a:rPr>
              <a:t>ssessment &amp; Progress</a:t>
            </a:r>
            <a:endParaRPr b="1" i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i="1" lang="en">
                <a:solidFill>
                  <a:schemeClr val="dk1"/>
                </a:solidFill>
              </a:rPr>
              <a:t>LED Matrix Library</a:t>
            </a:r>
            <a:endParaRPr b="1" i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i="1" lang="en">
                <a:solidFill>
                  <a:schemeClr val="dk1"/>
                </a:solidFill>
              </a:rPr>
              <a:t>Blender Data</a:t>
            </a:r>
            <a:endParaRPr b="1" i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i="1" lang="en">
                <a:solidFill>
                  <a:schemeClr val="dk1"/>
                </a:solidFill>
              </a:rPr>
              <a:t>Display 3D Data on Matrix</a:t>
            </a:r>
            <a:endParaRPr b="1" i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i="1" lang="en">
                <a:solidFill>
                  <a:schemeClr val="dk1"/>
                </a:solidFill>
              </a:rPr>
              <a:t>Assembly of Prototype</a:t>
            </a:r>
            <a:endParaRPr b="1" i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i="1" lang="en">
                <a:solidFill>
                  <a:schemeClr val="dk1"/>
                </a:solidFill>
              </a:rPr>
              <a:t>Future Plans / </a:t>
            </a:r>
            <a:r>
              <a:rPr b="1" i="1" lang="en">
                <a:solidFill>
                  <a:schemeClr val="dk1"/>
                </a:solidFill>
              </a:rPr>
              <a:t>Stretch</a:t>
            </a:r>
            <a:r>
              <a:rPr b="1" i="1" lang="en">
                <a:solidFill>
                  <a:schemeClr val="dk1"/>
                </a:solidFill>
              </a:rPr>
              <a:t> Goals</a:t>
            </a:r>
            <a:endParaRPr b="1" i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i="1" lang="en">
                <a:solidFill>
                  <a:schemeClr val="dk1"/>
                </a:solidFill>
              </a:rPr>
              <a:t>Different Technologies</a:t>
            </a:r>
            <a:endParaRPr b="1" i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i="1" lang="en">
                <a:solidFill>
                  <a:schemeClr val="dk1"/>
                </a:solidFill>
              </a:rPr>
              <a:t>Augmentations to Current Design</a:t>
            </a:r>
            <a:endParaRPr b="1" i="1">
              <a:solidFill>
                <a:schemeClr val="dk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9900" y="4679400"/>
            <a:ext cx="464102" cy="46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5">
            <a:alphaModFix/>
          </a:blip>
          <a:srcRect b="0" l="0" r="0" t="4150"/>
          <a:stretch/>
        </p:blipFill>
        <p:spPr>
          <a:xfrm>
            <a:off x="7063250" y="1140376"/>
            <a:ext cx="1744998" cy="1254424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6" name="Google Shape;6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44250" y="2483775"/>
            <a:ext cx="2764001" cy="207300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7" name="Google Shape;67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95950" y="2483775"/>
            <a:ext cx="1554724" cy="207300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8" name="Google Shape;68;p14"/>
          <p:cNvPicPr preferRelativeResize="0"/>
          <p:nvPr/>
        </p:nvPicPr>
        <p:blipFill rotWithShape="1">
          <a:blip r:embed="rId8">
            <a:alphaModFix/>
          </a:blip>
          <a:srcRect b="19839" l="0" r="0" t="43237"/>
          <a:stretch/>
        </p:blipFill>
        <p:spPr>
          <a:xfrm>
            <a:off x="4395950" y="1140375"/>
            <a:ext cx="2547924" cy="125442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50"/>
            <a:ext cx="8520600" cy="464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/>
              <a:t>The Project</a:t>
            </a:r>
            <a:endParaRPr b="1" sz="1800"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40375"/>
            <a:ext cx="3474900" cy="3416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Volumetric 3D Display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Microcontroller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LED Display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Motor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Motor Driver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IR Sensor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Battery</a:t>
            </a:r>
            <a:endParaRPr b="1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Blender Data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24 2D Frames per 3D Frame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Displayed based on RPM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9900" y="4679400"/>
            <a:ext cx="464102" cy="46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5">
            <a:alphaModFix/>
          </a:blip>
          <a:srcRect b="18820" l="12972" r="9490" t="6907"/>
          <a:stretch/>
        </p:blipFill>
        <p:spPr>
          <a:xfrm>
            <a:off x="6151350" y="1730986"/>
            <a:ext cx="2680950" cy="19482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7" name="Google Shape;77;p15"/>
          <p:cNvPicPr preferRelativeResize="0"/>
          <p:nvPr/>
        </p:nvPicPr>
        <p:blipFill rotWithShape="1">
          <a:blip r:embed="rId6">
            <a:alphaModFix/>
          </a:blip>
          <a:srcRect b="12256" l="0" r="8883" t="13773"/>
          <a:stretch/>
        </p:blipFill>
        <p:spPr>
          <a:xfrm rot="-5400000">
            <a:off x="3995863" y="1651776"/>
            <a:ext cx="1946223" cy="21066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52925"/>
            <a:ext cx="8520600" cy="464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  <a:highlight>
                  <a:srgbClr val="FFFFFF"/>
                </a:highlight>
              </a:rPr>
              <a:t>Convert display library to C					</a:t>
            </a:r>
            <a:r>
              <a:rPr b="1" lang="en" sz="1800">
                <a:highlight>
                  <a:srgbClr val="FFFFFF"/>
                </a:highlight>
              </a:rPr>
              <a:t>	      High Risk [Completed]</a:t>
            </a:r>
            <a:endParaRPr b="1" i="1" sz="1800"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40375"/>
            <a:ext cx="5264100" cy="3416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AdaFruit IS31FL3731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Python Library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Inexperience with Python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Dislike of the Python IDE/toolchain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C++ Library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Involves Two Languages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Cross Compilation Required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Our C Library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Formatted for the Raspberry Pi Pico</a:t>
            </a:r>
            <a:endParaRPr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Integrates Pico I2C with the Display Library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9900" y="4679400"/>
            <a:ext cx="464102" cy="46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3725" y="1140375"/>
            <a:ext cx="1924758" cy="341640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37200"/>
            <a:ext cx="8520600" cy="464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FF9900"/>
                </a:solidFill>
                <a:highlight>
                  <a:srgbClr val="FFFFFF"/>
                </a:highlight>
              </a:rPr>
              <a:t>Motor Control</a:t>
            </a:r>
            <a:r>
              <a:rPr b="1" lang="en" sz="1800">
                <a:solidFill>
                  <a:srgbClr val="FF9900"/>
                </a:solidFill>
                <a:highlight>
                  <a:srgbClr val="FFFFFF"/>
                </a:highlight>
              </a:rPr>
              <a:t> </a:t>
            </a:r>
            <a:r>
              <a:rPr b="1" lang="en" sz="1800">
                <a:highlight>
                  <a:schemeClr val="lt1"/>
                </a:highlight>
              </a:rPr>
              <a:t>  				      						  Low Risk [Complete]</a:t>
            </a:r>
            <a:endParaRPr b="1" i="1" sz="1800">
              <a:solidFill>
                <a:srgbClr val="FF9900"/>
              </a:solidFill>
            </a:endParaRPr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673800" y="1218525"/>
            <a:ext cx="5158500" cy="3416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Motor Control via Motor Driver Board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Ensures no limits are passed on the RP2040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Motor can go Different Directions and D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ifferent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 Speeds Depending on PWM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Uses More Space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Extra board required which is the same size as the RP2040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Two H-Bridges but we only use one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9900" y="4679400"/>
            <a:ext cx="464102" cy="46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1" y="1221949"/>
            <a:ext cx="1391050" cy="161645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4" name="Google Shape;94;p17"/>
          <p:cNvPicPr preferRelativeResize="0"/>
          <p:nvPr/>
        </p:nvPicPr>
        <p:blipFill rotWithShape="1">
          <a:blip r:embed="rId6">
            <a:alphaModFix/>
          </a:blip>
          <a:srcRect b="18398" l="22089" r="18323" t="9253"/>
          <a:stretch/>
        </p:blipFill>
        <p:spPr>
          <a:xfrm>
            <a:off x="1775312" y="3018475"/>
            <a:ext cx="1775186" cy="1616452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37200"/>
            <a:ext cx="8520600" cy="464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FF9900"/>
                </a:solidFill>
                <a:highlight>
                  <a:srgbClr val="FFFFFF"/>
                </a:highlight>
              </a:rPr>
              <a:t>RPM Using IR Sensor</a:t>
            </a:r>
            <a:r>
              <a:rPr b="1" lang="en" sz="1800">
                <a:solidFill>
                  <a:srgbClr val="FF9900"/>
                </a:solidFill>
                <a:highlight>
                  <a:srgbClr val="FFFFFF"/>
                </a:highlight>
              </a:rPr>
              <a:t> </a:t>
            </a:r>
            <a:r>
              <a:rPr b="1" lang="en" sz="1800">
                <a:highlight>
                  <a:schemeClr val="lt1"/>
                </a:highlight>
              </a:rPr>
              <a:t>  				      			         Low Risk [Complete]</a:t>
            </a:r>
            <a:endParaRPr b="1" i="1" sz="1800">
              <a:solidFill>
                <a:srgbClr val="FF9900"/>
              </a:solidFill>
            </a:endParaRPr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673800" y="1218525"/>
            <a:ext cx="5158500" cy="3416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Ensures Display Switches Frames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Which makes sure the image is stationary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Display and IR sensing are done on two different cores to ensure they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don't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 interfere with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each other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Falling Edge Detection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Interrupt is triggered on a falling edge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Interrupt counts the system time between the last call to determine the RPM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9900" y="4679400"/>
            <a:ext cx="464102" cy="46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066125"/>
            <a:ext cx="3266751" cy="1860128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2712" y="3182100"/>
            <a:ext cx="1484750" cy="1725349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437200"/>
            <a:ext cx="8520600" cy="464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FF9900"/>
                </a:solidFill>
                <a:highlight>
                  <a:srgbClr val="FFFFFF"/>
                </a:highlight>
              </a:rPr>
              <a:t>Combine Everything Into Volumetric Display         </a:t>
            </a:r>
            <a:r>
              <a:rPr b="1" lang="en" sz="1800">
                <a:highlight>
                  <a:schemeClr val="lt1"/>
                </a:highlight>
              </a:rPr>
              <a:t>Medium Risk [In-Progress]</a:t>
            </a:r>
            <a:endParaRPr b="1" i="1" sz="1800">
              <a:solidFill>
                <a:srgbClr val="FF9900"/>
              </a:solidFill>
            </a:endParaRPr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1140369"/>
            <a:ext cx="8520600" cy="18873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Assembly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3D Printed Holder</a:t>
            </a:r>
            <a:endParaRPr b="1"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b="1" lang="en">
                <a:solidFill>
                  <a:schemeClr val="dk1"/>
                </a:solidFill>
              </a:rPr>
              <a:t>Supports Matrix</a:t>
            </a:r>
            <a:endParaRPr b="1"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b="1" lang="en">
                <a:solidFill>
                  <a:schemeClr val="dk1"/>
                </a:solidFill>
              </a:rPr>
              <a:t>Ensures Assembly Can Spin at High Speed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Interconnection of A</a:t>
            </a:r>
            <a:r>
              <a:rPr b="1" lang="en">
                <a:solidFill>
                  <a:schemeClr val="dk1"/>
                </a:solidFill>
              </a:rPr>
              <a:t>ll Systems</a:t>
            </a:r>
            <a:endParaRPr b="1"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b="1" lang="en">
                <a:solidFill>
                  <a:schemeClr val="dk1"/>
                </a:solidFill>
              </a:rPr>
              <a:t>We have Successfully Interconnected all Subsystems Together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9900" y="4679400"/>
            <a:ext cx="464102" cy="46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887" y="3248900"/>
            <a:ext cx="1484750" cy="1725349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2" name="Google Shape;112;p19"/>
          <p:cNvPicPr preferRelativeResize="0"/>
          <p:nvPr/>
        </p:nvPicPr>
        <p:blipFill rotWithShape="1">
          <a:blip r:embed="rId6">
            <a:alphaModFix/>
          </a:blip>
          <a:srcRect b="18398" l="22089" r="18323" t="9253"/>
          <a:stretch/>
        </p:blipFill>
        <p:spPr>
          <a:xfrm>
            <a:off x="4840688" y="3248900"/>
            <a:ext cx="1894779" cy="17253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3" name="Google Shape;113;p19"/>
          <p:cNvPicPr preferRelativeResize="0"/>
          <p:nvPr/>
        </p:nvPicPr>
        <p:blipFill rotWithShape="1">
          <a:blip r:embed="rId7">
            <a:alphaModFix/>
          </a:blip>
          <a:srcRect b="25749" l="0" r="10257" t="25894"/>
          <a:stretch/>
        </p:blipFill>
        <p:spPr>
          <a:xfrm>
            <a:off x="7016963" y="3248900"/>
            <a:ext cx="1801100" cy="1725348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4" name="Google Shape;114;p19"/>
          <p:cNvPicPr preferRelativeResize="0"/>
          <p:nvPr/>
        </p:nvPicPr>
        <p:blipFill rotWithShape="1">
          <a:blip r:embed="rId8">
            <a:alphaModFix/>
          </a:blip>
          <a:srcRect b="36163" l="16680" r="16034" t="9373"/>
          <a:stretch/>
        </p:blipFill>
        <p:spPr>
          <a:xfrm>
            <a:off x="3360138" y="3248900"/>
            <a:ext cx="1199051" cy="1725348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5" name="Google Shape;115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108136" y="3248900"/>
            <a:ext cx="970505" cy="1725348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ctrTitle"/>
          </p:nvPr>
        </p:nvSpPr>
        <p:spPr>
          <a:xfrm>
            <a:off x="4835413" y="997900"/>
            <a:ext cx="3758400" cy="22722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Intel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Engineers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 ECE 3992</a:t>
            </a:r>
            <a:endParaRPr b="1" sz="1400"/>
          </a:p>
        </p:txBody>
      </p:sp>
      <p:sp>
        <p:nvSpPr>
          <p:cNvPr id="121" name="Google Shape;121;p20"/>
          <p:cNvSpPr txBox="1"/>
          <p:nvPr>
            <p:ph idx="1" type="subTitle"/>
          </p:nvPr>
        </p:nvSpPr>
        <p:spPr>
          <a:xfrm>
            <a:off x="2320725" y="4281925"/>
            <a:ext cx="4478100" cy="3786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Semrah Odobasic, Logan Allen, Jin Jeong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22" name="Google Shape;122;p20"/>
          <p:cNvPicPr preferRelativeResize="0"/>
          <p:nvPr/>
        </p:nvPicPr>
        <p:blipFill rotWithShape="1">
          <a:blip r:embed="rId4">
            <a:alphaModFix/>
          </a:blip>
          <a:srcRect b="18820" l="12972" r="9490" t="6907"/>
          <a:stretch/>
        </p:blipFill>
        <p:spPr>
          <a:xfrm>
            <a:off x="525738" y="871400"/>
            <a:ext cx="3474900" cy="2525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3" name="Google Shape;12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79900" y="4679400"/>
            <a:ext cx="464102" cy="464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11700" y="445025"/>
            <a:ext cx="8296500" cy="464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FF9900"/>
                </a:solidFill>
                <a:highlight>
                  <a:srgbClr val="FFFFFF"/>
                </a:highlight>
              </a:rPr>
              <a:t>Extract 3D Data from Blender			</a:t>
            </a:r>
            <a:r>
              <a:rPr b="1" lang="en" sz="1800">
                <a:highlight>
                  <a:srgbClr val="FFFFFF"/>
                </a:highlight>
              </a:rPr>
              <a:t>		    Medium Risk [Completed]</a:t>
            </a:r>
            <a:endParaRPr b="1" i="1" sz="1800"/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Blender Data Collection</a:t>
            </a:r>
            <a:endParaRPr b="1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>
                <a:solidFill>
                  <a:schemeClr val="dk1"/>
                </a:solidFill>
              </a:rPr>
              <a:t>Animate and Render Frames</a:t>
            </a:r>
            <a:endParaRPr b="1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>
                <a:solidFill>
                  <a:schemeClr val="dk1"/>
                </a:solidFill>
              </a:rPr>
              <a:t>Color Ramp Images for Pixels</a:t>
            </a:r>
            <a:endParaRPr b="1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>
                <a:solidFill>
                  <a:schemeClr val="dk1"/>
                </a:solidFill>
              </a:rPr>
              <a:t>16 x 9 Resolution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Image to C Array</a:t>
            </a:r>
            <a:endParaRPr b="1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>
                <a:solidFill>
                  <a:schemeClr val="dk1"/>
                </a:solidFill>
              </a:rPr>
              <a:t>Take in Blender Image</a:t>
            </a:r>
            <a:endParaRPr b="1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>
                <a:solidFill>
                  <a:schemeClr val="dk1"/>
                </a:solidFill>
              </a:rPr>
              <a:t>Wh</a:t>
            </a:r>
            <a:r>
              <a:rPr b="1" lang="en">
                <a:solidFill>
                  <a:schemeClr val="dk1"/>
                </a:solidFill>
              </a:rPr>
              <a:t>i</a:t>
            </a:r>
            <a:r>
              <a:rPr b="1" lang="en">
                <a:solidFill>
                  <a:schemeClr val="dk1"/>
                </a:solidFill>
              </a:rPr>
              <a:t>te Pixels = 1 Black Pixels = 0</a:t>
            </a:r>
            <a:endParaRPr b="1" sz="1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Save Array to Pico</a:t>
            </a:r>
            <a:endParaRPr b="1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>
                <a:solidFill>
                  <a:schemeClr val="dk1"/>
                </a:solidFill>
              </a:rPr>
              <a:t>Consider Memory Limitations</a:t>
            </a:r>
            <a:endParaRPr b="1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>
                <a:solidFill>
                  <a:schemeClr val="dk1"/>
                </a:solidFill>
              </a:rPr>
              <a:t>24 2D Frames to Make 3D image</a:t>
            </a:r>
            <a:endParaRPr b="1" sz="1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Animated 3D Frames</a:t>
            </a:r>
            <a:endParaRPr b="1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>
                <a:solidFill>
                  <a:schemeClr val="dk1"/>
                </a:solidFill>
              </a:rPr>
              <a:t>Very Manual Process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9900" y="4679400"/>
            <a:ext cx="464102" cy="46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152474"/>
            <a:ext cx="3999899" cy="133107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2" name="Google Shape;132;p21"/>
          <p:cNvPicPr preferRelativeResize="0"/>
          <p:nvPr/>
        </p:nvPicPr>
        <p:blipFill rotWithShape="1">
          <a:blip r:embed="rId6">
            <a:alphaModFix/>
          </a:blip>
          <a:srcRect b="0" l="2276" r="0" t="0"/>
          <a:stretch/>
        </p:blipFill>
        <p:spPr>
          <a:xfrm>
            <a:off x="4572000" y="2867600"/>
            <a:ext cx="955675" cy="17012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3" name="Google Shape;133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81125" y="2867599"/>
            <a:ext cx="836043" cy="170127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4" name="Google Shape;134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870625" y="2867600"/>
            <a:ext cx="1701275" cy="17012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